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9"/>
  </p:notesMasterIdLst>
  <p:handoutMasterIdLst>
    <p:handoutMasterId r:id="rId20"/>
  </p:handoutMasterIdLst>
  <p:sldIdLst>
    <p:sldId id="451" r:id="rId5"/>
    <p:sldId id="582" r:id="rId6"/>
    <p:sldId id="581" r:id="rId7"/>
    <p:sldId id="538" r:id="rId8"/>
    <p:sldId id="571" r:id="rId9"/>
    <p:sldId id="572" r:id="rId10"/>
    <p:sldId id="573" r:id="rId11"/>
    <p:sldId id="549" r:id="rId12"/>
    <p:sldId id="574" r:id="rId13"/>
    <p:sldId id="577" r:id="rId14"/>
    <p:sldId id="579" r:id="rId15"/>
    <p:sldId id="578" r:id="rId16"/>
    <p:sldId id="576" r:id="rId17"/>
    <p:sldId id="580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82"/>
            <p14:sldId id="581"/>
            <p14:sldId id="538"/>
            <p14:sldId id="571"/>
            <p14:sldId id="572"/>
            <p14:sldId id="573"/>
            <p14:sldId id="549"/>
            <p14:sldId id="574"/>
            <p14:sldId id="577"/>
            <p14:sldId id="579"/>
            <p14:sldId id="578"/>
            <p14:sldId id="576"/>
            <p14:sldId id="580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F304C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74" d="100"/>
          <a:sy n="74" d="100"/>
        </p:scale>
        <p:origin x="972" y="7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92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23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80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41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94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73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27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9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24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76200" y="2362200"/>
            <a:ext cx="6096000" cy="15435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Java-FLP project – </a:t>
            </a:r>
            <a:r>
              <a:rPr lang="en-US" b="1" i="1" dirty="0"/>
              <a:t>CapStore 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smtClean="0"/>
              <a:t>(</a:t>
            </a:r>
            <a:r>
              <a:rPr lang="en-US" b="1" i="1" dirty="0"/>
              <a:t>E-commerce - application)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Team-7</a:t>
            </a:r>
            <a:endParaRPr 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1"/>
          </p:nvPr>
        </p:nvSpPr>
        <p:spPr>
          <a:xfrm>
            <a:off x="407988" y="3932559"/>
            <a:ext cx="4967932" cy="1934841"/>
          </a:xfrm>
        </p:spPr>
        <p:txBody>
          <a:bodyPr/>
          <a:lstStyle/>
          <a:p>
            <a:pPr lvl="0" algn="ctr"/>
            <a:endParaRPr lang="en-US" b="1" dirty="0" smtClean="0"/>
          </a:p>
          <a:p>
            <a:pPr lvl="0" algn="ctr"/>
            <a:r>
              <a:rPr lang="en-US" b="1" dirty="0" smtClean="0"/>
              <a:t>Team Members  </a:t>
            </a:r>
          </a:p>
          <a:p>
            <a:pPr lvl="0"/>
            <a:r>
              <a:rPr lang="en-US" b="1" dirty="0" smtClean="0"/>
              <a:t>                        </a:t>
            </a:r>
            <a:r>
              <a:rPr lang="en-US" b="1" dirty="0" smtClean="0"/>
              <a:t> </a:t>
            </a:r>
          </a:p>
          <a:p>
            <a:pPr lvl="0"/>
            <a:r>
              <a:rPr lang="en-US" dirty="0" smtClean="0"/>
              <a:t>1.Akash Patel</a:t>
            </a:r>
          </a:p>
          <a:p>
            <a:pPr lvl="0"/>
            <a:r>
              <a:rPr lang="en-US" dirty="0" smtClean="0"/>
              <a:t>2.Gowthami Chintamani</a:t>
            </a:r>
          </a:p>
          <a:p>
            <a:pPr lvl="0"/>
            <a:r>
              <a:rPr lang="en-US" dirty="0" smtClean="0"/>
              <a:t>3.Leela Lavanya Ganta</a:t>
            </a:r>
          </a:p>
          <a:p>
            <a:pPr lvl="0"/>
            <a:r>
              <a:rPr lang="en-US" dirty="0" smtClean="0"/>
              <a:t>4.Syam Kumar Puppala</a:t>
            </a: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/>
              <a:t>Refund money </a:t>
            </a:r>
            <a:r>
              <a:rPr lang="en-US" sz="32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After doing  validation for the product, If the product is eligible for refund then the money is refunded back to the customers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If the product is not eligible for refund then the status is changed to “not refundable” in the RETURN ORDERS tables.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Table Interactions: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RETURN ORDERS TABLE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43000" y="2514600"/>
            <a:ext cx="5334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981200" y="2514600"/>
            <a:ext cx="762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14600" y="25146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34979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Id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0031" y="342854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Id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349799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Id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00400" y="4074877"/>
            <a:ext cx="0" cy="725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7000" y="48768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BANK DETAILS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981200" y="3962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" y="548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TRANSACTION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1295400"/>
            <a:ext cx="3048000" cy="381000"/>
          </a:xfrm>
        </p:spPr>
        <p:txBody>
          <a:bodyPr>
            <a:noAutofit/>
          </a:bodyPr>
          <a:lstStyle/>
          <a:p>
            <a:r>
              <a:rPr lang="en-US" sz="2400" b="1" dirty="0"/>
              <a:t>Generate Invoice </a:t>
            </a:r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600" y="533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Table Name-</a:t>
            </a:r>
            <a:r>
              <a:rPr lang="en-US" dirty="0">
                <a:solidFill>
                  <a:srgbClr val="0070C0"/>
                </a:solidFill>
              </a:rPr>
              <a:t> Generate Invoice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85592"/>
              </p:ext>
            </p:extLst>
          </p:nvPr>
        </p:nvGraphicFramePr>
        <p:xfrm>
          <a:off x="152400" y="1143471"/>
          <a:ext cx="10896600" cy="5485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828800"/>
                <a:gridCol w="2895600"/>
                <a:gridCol w="3886200"/>
              </a:tblGrid>
              <a:tr h="456729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1.Invoice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Key(Auto Generated)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r>
                        <a:rPr lang="en-US" baseline="0" dirty="0" smtClean="0"/>
                        <a:t> 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Product details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3.Transaction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Transaction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MOP and Amount</a:t>
                      </a:r>
                      <a:r>
                        <a:rPr lang="en-US" dirty="0" smtClean="0"/>
                        <a:t>     </a:t>
                      </a:r>
                      <a:endParaRPr lang="en-US" dirty="0"/>
                    </a:p>
                  </a:txBody>
                  <a:tcPr/>
                </a:tc>
              </a:tr>
              <a:tr h="89165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Customer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Customer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 </a:t>
                      </a:r>
                      <a:r>
                        <a:rPr lang="en-US" dirty="0" smtClean="0"/>
                        <a:t>Customer</a:t>
                      </a:r>
                      <a:r>
                        <a:rPr lang="en-US" baseline="0" dirty="0" smtClean="0"/>
                        <a:t> details</a:t>
                      </a:r>
                      <a:r>
                        <a:rPr lang="en-US" dirty="0" smtClean="0"/>
                        <a:t>               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5.Coupons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Coupons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Coupons</a:t>
                      </a:r>
                      <a:r>
                        <a:rPr lang="en-US" baseline="0" dirty="0" smtClean="0"/>
                        <a:t> details</a:t>
                      </a:r>
                      <a:endParaRPr lang="en-US" dirty="0"/>
                    </a:p>
                  </a:txBody>
                  <a:tcPr/>
                </a:tc>
              </a:tr>
              <a:tr h="356661">
                <a:tc>
                  <a:txBody>
                    <a:bodyPr/>
                    <a:lstStyle/>
                    <a:p>
                      <a:r>
                        <a:rPr lang="en-US" dirty="0" smtClean="0"/>
                        <a:t>6.Discount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Discount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discount details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7.Order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Order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shipping address and order date.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0"/>
            <a:ext cx="6858000" cy="114347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Apply Discounts and coupons </a:t>
            </a:r>
            <a:r>
              <a:rPr lang="en-US" sz="2400" dirty="0"/>
              <a:t>	</a:t>
            </a:r>
          </a:p>
          <a:p>
            <a:pPr algn="ctr"/>
            <a:r>
              <a:rPr lang="en-US" sz="24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12141"/>
              </p:ext>
            </p:extLst>
          </p:nvPr>
        </p:nvGraphicFramePr>
        <p:xfrm>
          <a:off x="838200" y="1752600"/>
          <a:ext cx="11049000" cy="432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972"/>
                <a:gridCol w="1777112"/>
                <a:gridCol w="3013364"/>
                <a:gridCol w="3940552"/>
              </a:tblGrid>
              <a:tr h="713232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1.Discount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Discount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discount details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2.Coupons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Coupons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Coupons</a:t>
                      </a:r>
                      <a:r>
                        <a:rPr lang="en-US" baseline="0" dirty="0" smtClean="0"/>
                        <a:t> details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3.Description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Coupons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Description about type of coupon</a:t>
                      </a:r>
                      <a:r>
                        <a:rPr lang="en-US" dirty="0" smtClean="0"/>
                        <a:t>    </a:t>
                      </a:r>
                      <a:endParaRPr lang="en-US" dirty="0"/>
                    </a:p>
                  </a:txBody>
                  <a:tcPr/>
                </a:tc>
              </a:tr>
              <a:tr h="950976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Expiry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</a:t>
                      </a:r>
                      <a:r>
                        <a:rPr lang="en-US" baseline="0" dirty="0" smtClean="0"/>
                        <a:t> discount table and coupon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Expiry date for coupons</a:t>
                      </a:r>
                      <a:r>
                        <a:rPr lang="en-US" dirty="0" smtClean="0"/>
                        <a:t>              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5.Issue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</a:t>
                      </a:r>
                      <a:r>
                        <a:rPr lang="en-US" baseline="0" dirty="0" smtClean="0"/>
                        <a:t> discount table and coupon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issue </a:t>
                      </a:r>
                      <a:r>
                        <a:rPr lang="en-US" baseline="0" dirty="0" smtClean="0"/>
                        <a:t>date for coupons</a:t>
                      </a:r>
                      <a:r>
                        <a:rPr lang="en-US" dirty="0" smtClean="0"/>
                        <a:t>             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1207532"/>
            <a:ext cx="6858000" cy="2514600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95400" y="609600"/>
            <a:ext cx="5943600" cy="9144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70AD"/>
                </a:solidFill>
              </a:rPr>
              <a:t>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400" y="1828800"/>
            <a:ext cx="5401341" cy="24384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Return Goods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Refund </a:t>
            </a:r>
            <a:r>
              <a:rPr lang="en-US" sz="2400" dirty="0" smtClean="0">
                <a:solidFill>
                  <a:srgbClr val="002060"/>
                </a:solidFill>
              </a:rPr>
              <a:t>Money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Generate </a:t>
            </a:r>
            <a:r>
              <a:rPr lang="en-US" sz="2400" dirty="0" smtClean="0">
                <a:solidFill>
                  <a:srgbClr val="002060"/>
                </a:solidFill>
              </a:rPr>
              <a:t>Invoice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Apply </a:t>
            </a:r>
            <a:r>
              <a:rPr lang="en-US" sz="2400" dirty="0" smtClean="0">
                <a:solidFill>
                  <a:schemeClr val="tx1"/>
                </a:solidFill>
              </a:rPr>
              <a:t>discount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Apply coupons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3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3600" y="762000"/>
            <a:ext cx="7086600" cy="10795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4400" dirty="0" smtClean="0">
                <a:solidFill>
                  <a:srgbClr val="FF304C"/>
                </a:solidFill>
              </a:rPr>
              <a:t>Roles and Responsibilities</a:t>
            </a:r>
            <a:endParaRPr lang="en-US" sz="4400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3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Module-31: Return Goods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Customer can return sold products.it will be updated in the inventory. In case of third party merchant it will returned directly through third party </a:t>
            </a:r>
            <a:r>
              <a:rPr lang="en-US" sz="2000" dirty="0" smtClean="0">
                <a:solidFill>
                  <a:schemeClr val="tx1"/>
                </a:solidFill>
              </a:rPr>
              <a:t>interface.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Merchant can validate the product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Module-32: Refund Money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0701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</a:t>
            </a:r>
            <a:r>
              <a:rPr lang="en-US" sz="2400" dirty="0" smtClean="0">
                <a:solidFill>
                  <a:schemeClr val="tx1"/>
                </a:solidFill>
              </a:rPr>
              <a:t>ser </a:t>
            </a:r>
            <a:r>
              <a:rPr lang="en-US" sz="2400" dirty="0">
                <a:solidFill>
                  <a:schemeClr val="tx1"/>
                </a:solidFill>
              </a:rPr>
              <a:t>can anytime return sold </a:t>
            </a:r>
            <a:r>
              <a:rPr lang="en-US" sz="2400" dirty="0" smtClean="0">
                <a:solidFill>
                  <a:schemeClr val="tx1"/>
                </a:solidFill>
              </a:rPr>
              <a:t>products. 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fter </a:t>
            </a:r>
            <a:r>
              <a:rPr lang="en-US" sz="2400" dirty="0">
                <a:solidFill>
                  <a:schemeClr val="tx1"/>
                </a:solidFill>
              </a:rPr>
              <a:t>verification of products by admin, money will be refunded to the customer 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Module-33: Generate Invoice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070100"/>
            <a:ext cx="7162800" cy="24858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fter </a:t>
            </a:r>
            <a:r>
              <a:rPr lang="en-US" sz="2400" dirty="0">
                <a:solidFill>
                  <a:schemeClr val="tx1"/>
                </a:solidFill>
              </a:rPr>
              <a:t>final submission of </a:t>
            </a:r>
            <a:r>
              <a:rPr lang="en-US" sz="2400" dirty="0" smtClean="0">
                <a:solidFill>
                  <a:schemeClr val="tx1"/>
                </a:solidFill>
              </a:rPr>
              <a:t>Cart and payment </a:t>
            </a:r>
            <a:r>
              <a:rPr lang="en-US" sz="2400" dirty="0">
                <a:solidFill>
                  <a:schemeClr val="tx1"/>
                </a:solidFill>
              </a:rPr>
              <a:t>, invoice </a:t>
            </a:r>
            <a:r>
              <a:rPr lang="en-US" sz="2400" dirty="0" smtClean="0">
                <a:solidFill>
                  <a:schemeClr val="tx1"/>
                </a:solidFill>
              </a:rPr>
              <a:t>will </a:t>
            </a:r>
            <a:r>
              <a:rPr lang="en-US" sz="2400" dirty="0">
                <a:solidFill>
                  <a:schemeClr val="tx1"/>
                </a:solidFill>
              </a:rPr>
              <a:t>be generated which will contain details about </a:t>
            </a:r>
            <a:r>
              <a:rPr lang="en-US" sz="2400" dirty="0" smtClean="0">
                <a:solidFill>
                  <a:schemeClr val="tx1"/>
                </a:solidFill>
              </a:rPr>
              <a:t>:-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dirty="0" smtClean="0">
                <a:solidFill>
                  <a:schemeClr val="tx1"/>
                </a:solidFill>
              </a:rPr>
              <a:t>elected </a:t>
            </a:r>
            <a:r>
              <a:rPr lang="en-US" sz="2400" dirty="0">
                <a:solidFill>
                  <a:schemeClr val="tx1"/>
                </a:solidFill>
              </a:rPr>
              <a:t>items and their price 	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Discounts and coupons applied.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Customer and shipping details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Module-34,35: Apply discount and coupons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514600"/>
            <a:ext cx="8229600" cy="3429000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</a:t>
            </a:r>
            <a:r>
              <a:rPr lang="en-US" sz="2000" dirty="0" smtClean="0">
                <a:solidFill>
                  <a:schemeClr val="tx1"/>
                </a:solidFill>
              </a:rPr>
              <a:t>f </a:t>
            </a:r>
            <a:r>
              <a:rPr lang="en-US" sz="2000" dirty="0">
                <a:solidFill>
                  <a:schemeClr val="tx1"/>
                </a:solidFill>
              </a:rPr>
              <a:t>discount is on products the discounted price will be calculated and reflected on invoice 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 smtClean="0">
                <a:solidFill>
                  <a:schemeClr val="tx1"/>
                </a:solidFill>
              </a:rPr>
              <a:t>Customer </a:t>
            </a:r>
            <a:r>
              <a:rPr lang="en-US" sz="2000" dirty="0">
                <a:solidFill>
                  <a:schemeClr val="tx1"/>
                </a:solidFill>
              </a:rPr>
              <a:t>can apply coupons and get discount on the final bill. 	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Coupons are applied for preferred members.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Taking the details from discount and coupon table and apply the discounts and coupons for the items and calculate the price and given to Invoice table.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4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000" y="1600200"/>
            <a:ext cx="5029200" cy="1676400"/>
          </a:xfrm>
        </p:spPr>
        <p:txBody>
          <a:bodyPr>
            <a:normAutofit/>
          </a:bodyPr>
          <a:lstStyle/>
          <a:p>
            <a:r>
              <a:rPr lang="pt-PT" sz="3200" dirty="0" smtClean="0"/>
              <a:t>Tables Description</a:t>
            </a:r>
          </a:p>
          <a:p>
            <a:r>
              <a:rPr lang="pt-PT" sz="3200" dirty="0" smtClean="0"/>
              <a:t> for modules(31-35)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8778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6600" y="304800"/>
            <a:ext cx="3048000" cy="381000"/>
          </a:xfrm>
        </p:spPr>
        <p:txBody>
          <a:bodyPr>
            <a:normAutofit/>
          </a:bodyPr>
          <a:lstStyle/>
          <a:p>
            <a:r>
              <a:rPr lang="pt-PT" sz="3200" dirty="0" smtClean="0"/>
              <a:t>Return Goods</a:t>
            </a:r>
            <a:endParaRPr lang="pt-PT"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33649"/>
              </p:ext>
            </p:extLst>
          </p:nvPr>
        </p:nvGraphicFramePr>
        <p:xfrm>
          <a:off x="152401" y="914637"/>
          <a:ext cx="12039599" cy="58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284"/>
                <a:gridCol w="1854489"/>
                <a:gridCol w="3020562"/>
                <a:gridCol w="3883264"/>
              </a:tblGrid>
              <a:tr h="43448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1.Return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Key(Auto Generated)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2.Order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 From Orders 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3.Custumer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Customer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</a:t>
                      </a:r>
                      <a:endParaRPr lang="en-US" dirty="0"/>
                    </a:p>
                  </a:txBody>
                  <a:tcPr/>
                </a:tc>
              </a:tr>
              <a:tr h="869871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593763">
                <a:tc>
                  <a:txBody>
                    <a:bodyPr/>
                    <a:lstStyle/>
                    <a:p>
                      <a:r>
                        <a:rPr lang="en-US" dirty="0" smtClean="0"/>
                        <a:t>5.Description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Reason</a:t>
                      </a:r>
                      <a:r>
                        <a:rPr lang="en-US" baseline="0" dirty="0" smtClean="0"/>
                        <a:t> for returning the goods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6.Return</a:t>
                      </a:r>
                      <a:r>
                        <a:rPr lang="en-US" baseline="0" dirty="0" smtClean="0"/>
                        <a:t>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</a:t>
                      </a:r>
                      <a:r>
                        <a:rPr lang="en-US" baseline="0" dirty="0" smtClean="0"/>
                        <a:t> of transaction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7.Return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Generated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on which</a:t>
                      </a:r>
                      <a:r>
                        <a:rPr lang="en-US" baseline="0" dirty="0" smtClean="0"/>
                        <a:t> goods are returned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8.Status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Tracking of returned product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9.Validate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Verification of product</a:t>
                      </a:r>
                      <a:r>
                        <a:rPr lang="en-US" baseline="0" dirty="0" smtClean="0"/>
                        <a:t> from merchant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53200" y="5453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Table Name- Return orders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221</TotalTime>
  <Words>617</Words>
  <Application>Microsoft Office PowerPoint</Application>
  <PresentationFormat>Widescreen</PresentationFormat>
  <Paragraphs>166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 Java-FLP project – CapStore  (E-commerce - application)  Team-7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PUPPALA, SYAM</cp:lastModifiedBy>
  <cp:revision>54</cp:revision>
  <dcterms:created xsi:type="dcterms:W3CDTF">2017-10-18T10:34:16Z</dcterms:created>
  <dcterms:modified xsi:type="dcterms:W3CDTF">2018-08-10T09:52:39Z</dcterms:modified>
</cp:coreProperties>
</file>